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theme/themeOverride2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sldIdLst>
    <p:sldId id="256" r:id="rId2"/>
    <p:sldId id="257" r:id="rId3"/>
    <p:sldId id="271" r:id="rId4"/>
    <p:sldId id="276" r:id="rId5"/>
    <p:sldId id="282" r:id="rId6"/>
    <p:sldId id="274" r:id="rId7"/>
    <p:sldId id="272" r:id="rId8"/>
    <p:sldId id="273" r:id="rId9"/>
    <p:sldId id="289" r:id="rId10"/>
    <p:sldId id="278" r:id="rId11"/>
    <p:sldId id="279" r:id="rId12"/>
    <p:sldId id="280" r:id="rId13"/>
    <p:sldId id="281" r:id="rId14"/>
    <p:sldId id="284" r:id="rId15"/>
    <p:sldId id="283" r:id="rId16"/>
    <p:sldId id="270" r:id="rId17"/>
    <p:sldId id="258" r:id="rId18"/>
    <p:sldId id="268" r:id="rId19"/>
    <p:sldId id="269" r:id="rId20"/>
    <p:sldId id="285" r:id="rId21"/>
    <p:sldId id="290" r:id="rId22"/>
    <p:sldId id="286" r:id="rId23"/>
    <p:sldId id="287" r:id="rId24"/>
    <p:sldId id="291" r:id="rId25"/>
    <p:sldId id="292" r:id="rId26"/>
    <p:sldId id="262" r:id="rId27"/>
    <p:sldId id="263" r:id="rId28"/>
    <p:sldId id="293" r:id="rId29"/>
    <p:sldId id="294" r:id="rId30"/>
    <p:sldId id="295" r:id="rId31"/>
    <p:sldId id="296" r:id="rId32"/>
    <p:sldId id="300" r:id="rId33"/>
    <p:sldId id="264" r:id="rId34"/>
    <p:sldId id="297" r:id="rId35"/>
    <p:sldId id="298" r:id="rId36"/>
    <p:sldId id="299" r:id="rId37"/>
    <p:sldId id="301" r:id="rId38"/>
    <p:sldId id="30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2.xml"/><Relationship Id="rId4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Relationship Id="rId4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4.xml"/><Relationship Id="rId4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Land Cover, Genesee County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79E-4C18-9A20-A69317A324C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79E-4C18-9A20-A69317A324C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79E-4C18-9A20-A69317A324C1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79E-4C18-9A20-A69317A324C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79E-4C18-9A20-A69317A324C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Sheet1!$A$24:$A$28</c:f>
              <c:strCache>
                <c:ptCount val="5"/>
                <c:pt idx="0">
                  <c:v>Developed Land</c:v>
                </c:pt>
                <c:pt idx="1">
                  <c:v>Forest</c:v>
                </c:pt>
                <c:pt idx="2">
                  <c:v>Other</c:v>
                </c:pt>
                <c:pt idx="3">
                  <c:v>Crops</c:v>
                </c:pt>
                <c:pt idx="4">
                  <c:v>Wetland</c:v>
                </c:pt>
              </c:strCache>
            </c:strRef>
          </c:cat>
          <c:val>
            <c:numRef>
              <c:f>Sheet1!$B$24:$B$28</c:f>
              <c:numCache>
                <c:formatCode>0%</c:formatCode>
                <c:ptCount val="5"/>
                <c:pt idx="0">
                  <c:v>7.6096148021001619E-2</c:v>
                </c:pt>
                <c:pt idx="1">
                  <c:v>0.15661601373182554</c:v>
                </c:pt>
                <c:pt idx="2">
                  <c:v>1.0119017568659128E-2</c:v>
                </c:pt>
                <c:pt idx="3">
                  <c:v>0.57518111369143776</c:v>
                </c:pt>
                <c:pt idx="4">
                  <c:v>0.18198770698707592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B79E-4C18-9A20-A69317A324C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45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22225" cap="flat" cmpd="sng" algn="ctr">
      <a:solidFill>
        <a:schemeClr val="accent6"/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878789370078741"/>
          <c:y val="3.5156247837337118E-2"/>
          <c:w val="0.82633710629921264"/>
          <c:h val="0.8391584129454716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Genesee County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763-440A-9165-609FE08A08DF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1763-440A-9165-609FE08A08DF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8125E-3"/>
                  <c:y val="-4.6874997116449707E-3"/>
                </c:manualLayout>
              </c:layout>
              <c:tx>
                <c:rich>
                  <a:bodyPr/>
                  <a:lstStyle/>
                  <a:p>
                    <a:fld id="{3558492B-655C-401D-BC19-5FB0B0144C31}" type="VALUE">
                      <a:rPr lang="en-US" sz="2000">
                        <a:effectLst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763-440A-9165-609FE08A08DF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2012</c:v>
                </c:pt>
                <c:pt idx="1">
                  <c:v>2007</c:v>
                </c:pt>
                <c:pt idx="2">
                  <c:v>2002</c:v>
                </c:pt>
              </c:numCache>
            </c:numRef>
          </c:cat>
          <c:val>
            <c:numRef>
              <c:f>Sheet1!$B$2:$B$4</c:f>
              <c:numCache>
                <c:formatCode>"$"#,##0</c:formatCode>
                <c:ptCount val="3"/>
                <c:pt idx="0">
                  <c:v>99226</c:v>
                </c:pt>
                <c:pt idx="1">
                  <c:v>92686</c:v>
                </c:pt>
                <c:pt idx="2">
                  <c:v>60142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763-440A-9165-609FE08A08D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New York State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2012</c:v>
                </c:pt>
                <c:pt idx="1">
                  <c:v>2007</c:v>
                </c:pt>
                <c:pt idx="2">
                  <c:v>2002</c:v>
                </c:pt>
              </c:numCache>
            </c:numRef>
          </c:cat>
          <c:val>
            <c:numRef>
              <c:f>Sheet1!$C$2:$C$4</c:f>
              <c:numCache>
                <c:formatCode>"$"#,##0</c:formatCode>
                <c:ptCount val="3"/>
                <c:pt idx="0">
                  <c:v>34240</c:v>
                </c:pt>
                <c:pt idx="1">
                  <c:v>32533</c:v>
                </c:pt>
                <c:pt idx="2">
                  <c:v>14460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763-440A-9165-609FE08A08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3371520"/>
        <c:axId val="83379328"/>
      </c:barChart>
      <c:catAx>
        <c:axId val="833715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379328"/>
        <c:crosses val="autoZero"/>
        <c:auto val="1"/>
        <c:lblAlgn val="ctr"/>
        <c:lblOffset val="100"/>
        <c:noMultiLvlLbl val="0"/>
      </c:catAx>
      <c:valAx>
        <c:axId val="833793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371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9782000492125982"/>
          <c:y val="0.2671874835637621"/>
          <c:w val="0.19967249015748031"/>
          <c:h val="0.15343109292377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Farms</a:t>
            </a:r>
            <a:r>
              <a:rPr lang="en-US" sz="1800" baseline="0"/>
              <a:t> by Value of Sales, Genesee County, 2012</a:t>
            </a:r>
            <a:endParaRPr lang="en-US" sz="180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2745679219861536"/>
                  <c:y val="0.1796029175393867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 farmsales'!$A$13:$A$15</c:f>
              <c:strCache>
                <c:ptCount val="3"/>
                <c:pt idx="0">
                  <c:v>&lt;$2,500</c:v>
                </c:pt>
                <c:pt idx="1">
                  <c:v>$2,500 - 99,999</c:v>
                </c:pt>
                <c:pt idx="2">
                  <c:v>&gt;$100,000</c:v>
                </c:pt>
              </c:strCache>
            </c:strRef>
          </c:cat>
          <c:val>
            <c:numRef>
              <c:f>' farmsales'!$D$13:$D$15</c:f>
              <c:numCache>
                <c:formatCode>General</c:formatCode>
                <c:ptCount val="3"/>
                <c:pt idx="0">
                  <c:v>185</c:v>
                </c:pt>
                <c:pt idx="1">
                  <c:v>222</c:v>
                </c:pt>
                <c:pt idx="2">
                  <c:v>142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Crops by Acreage, Genesee County 2012</a:t>
            </a:r>
          </a:p>
        </c:rich>
      </c:tx>
      <c:layout>
        <c:manualLayout>
          <c:xMode val="edge"/>
          <c:yMode val="edge"/>
          <c:x val="0.35061289893111186"/>
          <c:y val="3.7942352444236695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ED0-4E5C-9CB7-A882BDE2E25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ED0-4E5C-9CB7-A882BDE2E25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ED0-4E5C-9CB7-A882BDE2E25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ED0-4E5C-9CB7-A882BDE2E25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7ED0-4E5C-9CB7-A882BDE2E25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7ED0-4E5C-9CB7-A882BDE2E25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Sheet5!$A$33:$A$38</c:f>
              <c:strCache>
                <c:ptCount val="6"/>
                <c:pt idx="0">
                  <c:v>Corn</c:v>
                </c:pt>
                <c:pt idx="1">
                  <c:v>Other</c:v>
                </c:pt>
                <c:pt idx="2">
                  <c:v>Soybeans</c:v>
                </c:pt>
                <c:pt idx="3">
                  <c:v>Dry Alfalfa</c:v>
                </c:pt>
                <c:pt idx="4">
                  <c:v>Winter Wheat</c:v>
                </c:pt>
                <c:pt idx="5">
                  <c:v>Vegetables</c:v>
                </c:pt>
              </c:strCache>
            </c:strRef>
          </c:cat>
          <c:val>
            <c:numRef>
              <c:f>Sheet5!$B$33:$B$38</c:f>
              <c:numCache>
                <c:formatCode>General</c:formatCode>
                <c:ptCount val="6"/>
                <c:pt idx="0">
                  <c:v>30</c:v>
                </c:pt>
                <c:pt idx="1">
                  <c:v>40</c:v>
                </c:pt>
                <c:pt idx="2">
                  <c:v>7</c:v>
                </c:pt>
                <c:pt idx="3">
                  <c:v>5</c:v>
                </c:pt>
                <c:pt idx="4">
                  <c:v>6.5</c:v>
                </c:pt>
                <c:pt idx="5" formatCode="0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7ED0-4E5C-9CB7-A882BDE2E25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B7D01-139C-4974-8F73-3C229D9F0F4C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34F85-906A-4A5B-AAE1-C06B48D05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553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B7D01-139C-4974-8F73-3C229D9F0F4C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34F85-906A-4A5B-AAE1-C06B48D05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50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B7D01-139C-4974-8F73-3C229D9F0F4C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34F85-906A-4A5B-AAE1-C06B48D05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92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B7D01-139C-4974-8F73-3C229D9F0F4C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34F85-906A-4A5B-AAE1-C06B48D05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940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B7D01-139C-4974-8F73-3C229D9F0F4C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34F85-906A-4A5B-AAE1-C06B48D05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16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B7D01-139C-4974-8F73-3C229D9F0F4C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34F85-906A-4A5B-AAE1-C06B48D05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29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B7D01-139C-4974-8F73-3C229D9F0F4C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34F85-906A-4A5B-AAE1-C06B48D05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63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B7D01-139C-4974-8F73-3C229D9F0F4C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34F85-906A-4A5B-AAE1-C06B48D05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07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B7D01-139C-4974-8F73-3C229D9F0F4C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34F85-906A-4A5B-AAE1-C06B48D05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594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B7D01-139C-4974-8F73-3C229D9F0F4C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34F85-906A-4A5B-AAE1-C06B48D05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122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B7D01-139C-4974-8F73-3C229D9F0F4C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34F85-906A-4A5B-AAE1-C06B48D05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23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B7D01-139C-4974-8F73-3C229D9F0F4C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34F85-906A-4A5B-AAE1-C06B48D05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36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.jpe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enesee County Cv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4" t="45680" r="3564" b="15366"/>
          <a:stretch/>
        </p:blipFill>
        <p:spPr bwMode="auto">
          <a:xfrm>
            <a:off x="0" y="60927"/>
            <a:ext cx="12297746" cy="6680887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Cambria" panose="02040503050406030204" pitchFamily="18" charset="0"/>
              </a:rPr>
              <a:t/>
            </a:r>
            <a:br>
              <a:rPr lang="en-US" b="1" dirty="0">
                <a:latin typeface="Cambria" panose="02040503050406030204" pitchFamily="18" charset="0"/>
              </a:rPr>
            </a:br>
            <a:r>
              <a:rPr lang="en-US" b="1" dirty="0">
                <a:latin typeface="Cambria" panose="02040503050406030204" pitchFamily="18" charset="0"/>
              </a:rPr>
              <a:t/>
            </a:r>
            <a:br>
              <a:rPr lang="en-US" b="1" dirty="0">
                <a:latin typeface="Cambria" panose="02040503050406030204" pitchFamily="18" charset="0"/>
              </a:rPr>
            </a:br>
            <a:r>
              <a:rPr lang="en-US" b="1" dirty="0">
                <a:latin typeface="Cambria" panose="02040503050406030204" pitchFamily="18" charset="0"/>
              </a:rPr>
              <a:t/>
            </a:r>
            <a:br>
              <a:rPr lang="en-US" b="1" dirty="0">
                <a:latin typeface="Cambria" panose="02040503050406030204" pitchFamily="18" charset="0"/>
              </a:rPr>
            </a:br>
            <a:r>
              <a:rPr lang="en-US" b="1" dirty="0">
                <a:latin typeface="Cambria" panose="02040503050406030204" pitchFamily="18" charset="0"/>
              </a:rPr>
              <a:t/>
            </a:r>
            <a:br>
              <a:rPr lang="en-US" b="1" dirty="0">
                <a:latin typeface="Cambria" panose="02040503050406030204" pitchFamily="18" charset="0"/>
              </a:rPr>
            </a:b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32441" y="5602942"/>
            <a:ext cx="3439886" cy="958462"/>
          </a:xfrm>
          <a:solidFill>
            <a:schemeClr val="bg1"/>
          </a:solidFill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</a:rPr>
              <a:t>Public Meeting</a:t>
            </a:r>
          </a:p>
          <a:p>
            <a:r>
              <a:rPr lang="en-US" b="1" dirty="0" smtClean="0">
                <a:latin typeface="Cambria" panose="02040503050406030204" pitchFamily="18" charset="0"/>
              </a:rPr>
              <a:t>April 4, 2017 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39747" y="4648835"/>
            <a:ext cx="6752253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</a:rPr>
              <a:t>Genesee County </a:t>
            </a:r>
            <a:br>
              <a:rPr lang="en-US" sz="2800" b="1" dirty="0">
                <a:latin typeface="Cambria" panose="02040503050406030204" pitchFamily="18" charset="0"/>
              </a:rPr>
            </a:br>
            <a:r>
              <a:rPr lang="en-US" sz="2800" b="1" dirty="0">
                <a:latin typeface="Cambria" panose="02040503050406030204" pitchFamily="18" charset="0"/>
              </a:rPr>
              <a:t>Agriculture &amp; Farmland Protection Plan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9657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Farm Sales Growing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9640" y="1460722"/>
            <a:ext cx="8237671" cy="49513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6320" y="1460722"/>
            <a:ext cx="2235200" cy="304698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65% growth 2002 to 2012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68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Average Net Farm Income Growing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4046755789"/>
              </p:ext>
            </p:extLst>
          </p:nvPr>
        </p:nvGraphicFramePr>
        <p:xfrm>
          <a:off x="1201575" y="1531429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9025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Individual Farm Income Varies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1791593"/>
            <a:ext cx="247261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26% of farms:  high value </a:t>
            </a:r>
          </a:p>
          <a:p>
            <a:endParaRPr lang="en-US" sz="2400" dirty="0"/>
          </a:p>
          <a:p>
            <a:r>
              <a:rPr lang="en-US" sz="2400" dirty="0"/>
              <a:t>34% of farms:              minimal sales </a:t>
            </a:r>
          </a:p>
          <a:p>
            <a:endParaRPr lang="en-US" dirty="0"/>
          </a:p>
        </p:txBody>
      </p:sp>
      <p:graphicFrame>
        <p:nvGraphicFramePr>
          <p:cNvPr id="14" name="Content Placeholder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2630000"/>
              </p:ext>
            </p:extLst>
          </p:nvPr>
        </p:nvGraphicFramePr>
        <p:xfrm>
          <a:off x="4047929" y="1791593"/>
          <a:ext cx="6449009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5" name="Picture 14" descr="C:\Users\Wendy\AppData\Local\Microsoft\Windows\Temporary Internet Files\Content.Word\IMG_6436.jpg"/>
          <p:cNvPicPr/>
          <p:nvPr/>
        </p:nvPicPr>
        <p:blipFill>
          <a:blip r:embed="rId3"/>
          <a:srcRect t="15646" b="21089"/>
          <a:stretch>
            <a:fillRect/>
          </a:stretch>
        </p:blipFill>
        <p:spPr bwMode="auto">
          <a:xfrm>
            <a:off x="0" y="6176963"/>
            <a:ext cx="12192000" cy="67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59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293" r="10081" b="2"/>
          <a:stretch/>
        </p:blipFill>
        <p:spPr>
          <a:xfrm>
            <a:off x="4636008" y="640082"/>
            <a:ext cx="6916329" cy="5577837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30" y="169404"/>
            <a:ext cx="4408262" cy="1676603"/>
          </a:xfrm>
        </p:spPr>
        <p:txBody>
          <a:bodyPr>
            <a:normAutofit/>
          </a:bodyPr>
          <a:lstStyle/>
          <a:p>
            <a:r>
              <a:rPr lang="en-US" dirty="0"/>
              <a:t>Experienced Farmers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930" y="2083837"/>
            <a:ext cx="3987078" cy="3785419"/>
          </a:xfrm>
        </p:spPr>
        <p:txBody>
          <a:bodyPr>
            <a:normAutofit/>
          </a:bodyPr>
          <a:lstStyle/>
          <a:p>
            <a:r>
              <a:rPr lang="en-US" sz="2400" dirty="0"/>
              <a:t>Over 80% at least 10 years of experience</a:t>
            </a:r>
          </a:p>
          <a:p>
            <a:r>
              <a:rPr lang="en-US" sz="2400" dirty="0"/>
              <a:t>Only 5% less than 5 years of experience</a:t>
            </a:r>
          </a:p>
          <a:p>
            <a:r>
              <a:rPr lang="en-US" sz="2400" dirty="0"/>
              <a:t>Average tenure: 26.3 years</a:t>
            </a:r>
          </a:p>
          <a:p>
            <a:r>
              <a:rPr lang="en-US" sz="2400" dirty="0"/>
              <a:t>Farmers aging: average age was 58.5 years in 2012 </a:t>
            </a:r>
          </a:p>
          <a:p>
            <a:r>
              <a:rPr lang="en-US" sz="2400" dirty="0"/>
              <a:t>35% over 65 years old </a:t>
            </a:r>
          </a:p>
          <a:p>
            <a:r>
              <a:rPr lang="en-US" sz="2400" dirty="0"/>
              <a:t>Nearly half over 60 years old</a:t>
            </a:r>
          </a:p>
        </p:txBody>
      </p:sp>
      <p:pic>
        <p:nvPicPr>
          <p:cNvPr id="5" name="Picture 4" descr="C:\Users\Wendy\AppData\Local\Microsoft\Windows\Temporary Internet Files\Content.Word\IMG_6436.jpg"/>
          <p:cNvPicPr/>
          <p:nvPr/>
        </p:nvPicPr>
        <p:blipFill>
          <a:blip r:embed="rId3"/>
          <a:srcRect t="15646" b="21089"/>
          <a:stretch>
            <a:fillRect/>
          </a:stretch>
        </p:blipFill>
        <p:spPr bwMode="auto">
          <a:xfrm>
            <a:off x="0" y="6176963"/>
            <a:ext cx="12192000" cy="67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332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Strong Farm Ownership 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58543" cy="4351338"/>
          </a:xfrm>
        </p:spPr>
        <p:txBody>
          <a:bodyPr>
            <a:normAutofit/>
          </a:bodyPr>
          <a:lstStyle/>
          <a:p>
            <a:r>
              <a:rPr lang="en-US" dirty="0"/>
              <a:t>61% of farms are owner occupied </a:t>
            </a:r>
            <a:endParaRPr lang="en-US" dirty="0" smtClean="0"/>
          </a:p>
          <a:p>
            <a:r>
              <a:rPr lang="en-US" dirty="0" smtClean="0"/>
              <a:t>Only </a:t>
            </a:r>
            <a:r>
              <a:rPr lang="en-US" dirty="0"/>
              <a:t>3% of farms are </a:t>
            </a:r>
            <a:r>
              <a:rPr lang="en-US" dirty="0" smtClean="0"/>
              <a:t>tenant farms</a:t>
            </a:r>
          </a:p>
          <a:p>
            <a:endParaRPr lang="en-US" dirty="0"/>
          </a:p>
          <a:p>
            <a:r>
              <a:rPr lang="en-US" dirty="0" smtClean="0"/>
              <a:t>Majority of farms include a mix of owned and leased acreage</a:t>
            </a:r>
            <a:endParaRPr lang="en-US" dirty="0"/>
          </a:p>
        </p:txBody>
      </p:sp>
      <p:pic>
        <p:nvPicPr>
          <p:cNvPr id="4" name="Picture 3" descr="C:\Users\Wendy\AppData\Local\Microsoft\Windows\Temporary Internet Files\Content.Word\IMG_6436.jpg"/>
          <p:cNvPicPr/>
          <p:nvPr/>
        </p:nvPicPr>
        <p:blipFill>
          <a:blip r:embed="rId2"/>
          <a:srcRect t="15646" b="21089"/>
          <a:stretch>
            <a:fillRect/>
          </a:stretch>
        </p:blipFill>
        <p:spPr bwMode="auto">
          <a:xfrm>
            <a:off x="0" y="6176963"/>
            <a:ext cx="12192000" cy="67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380" y="256380"/>
            <a:ext cx="5287347" cy="528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9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881" y="117507"/>
            <a:ext cx="10515600" cy="1325563"/>
          </a:xfrm>
        </p:spPr>
        <p:txBody>
          <a:bodyPr/>
          <a:lstStyle/>
          <a:p>
            <a:r>
              <a:rPr lang="en-US" dirty="0"/>
              <a:t>Supportive Communities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508" y="1443070"/>
            <a:ext cx="5875639" cy="4351338"/>
          </a:xfrm>
        </p:spPr>
        <p:txBody>
          <a:bodyPr/>
          <a:lstStyle/>
          <a:p>
            <a:r>
              <a:rPr lang="en-US" dirty="0"/>
              <a:t>Virtually all Towns in </a:t>
            </a:r>
            <a:r>
              <a:rPr lang="en-US" dirty="0" smtClean="0"/>
              <a:t>the County </a:t>
            </a:r>
            <a:r>
              <a:rPr lang="en-US" dirty="0"/>
              <a:t>explicitly support agriculture in </a:t>
            </a:r>
            <a:r>
              <a:rPr lang="en-US" dirty="0" smtClean="0"/>
              <a:t>Town </a:t>
            </a:r>
            <a:r>
              <a:rPr lang="en-US" dirty="0"/>
              <a:t>Comprehensive </a:t>
            </a:r>
            <a:r>
              <a:rPr lang="en-US" dirty="0" smtClean="0"/>
              <a:t>Plan and in zoning</a:t>
            </a:r>
            <a:endParaRPr lang="en-US" dirty="0"/>
          </a:p>
          <a:p>
            <a:r>
              <a:rPr lang="en-US" dirty="0"/>
              <a:t>Survey of Towns </a:t>
            </a:r>
            <a:r>
              <a:rPr lang="en-US" dirty="0" smtClean="0"/>
              <a:t>reaffirmed </a:t>
            </a:r>
            <a:r>
              <a:rPr lang="en-US" dirty="0"/>
              <a:t>this </a:t>
            </a:r>
            <a:r>
              <a:rPr lang="en-US" dirty="0" smtClean="0"/>
              <a:t>support</a:t>
            </a:r>
          </a:p>
          <a:p>
            <a:r>
              <a:rPr lang="en-US" dirty="0" smtClean="0"/>
              <a:t>Strong County support for agriculture</a:t>
            </a:r>
          </a:p>
          <a:p>
            <a:pPr lvl="1"/>
            <a:r>
              <a:rPr lang="en-US" dirty="0" smtClean="0"/>
              <a:t>Smart Growth Plan </a:t>
            </a:r>
          </a:p>
          <a:p>
            <a:pPr lvl="1"/>
            <a:r>
              <a:rPr lang="en-US" dirty="0" smtClean="0"/>
              <a:t>Ag &amp; Farmland Protection Plan </a:t>
            </a:r>
            <a:endParaRPr lang="en-US" dirty="0"/>
          </a:p>
        </p:txBody>
      </p:sp>
      <p:pic>
        <p:nvPicPr>
          <p:cNvPr id="4" name="Picture 3" descr="C:\Users\Wendy\AppData\Local\Microsoft\Windows\Temporary Internet Files\Content.Word\IMG_6436.jpg"/>
          <p:cNvPicPr/>
          <p:nvPr/>
        </p:nvPicPr>
        <p:blipFill>
          <a:blip r:embed="rId2"/>
          <a:srcRect t="15646" b="21089"/>
          <a:stretch>
            <a:fillRect/>
          </a:stretch>
        </p:blipFill>
        <p:spPr bwMode="auto">
          <a:xfrm>
            <a:off x="0" y="6176963"/>
            <a:ext cx="12192000" cy="67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147" y="1876436"/>
            <a:ext cx="6194853" cy="348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5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Assessment of the County’s Agricultural Economy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:\Users\Wendy\AppData\Local\Microsoft\Windows\Temporary Internet Files\Content.Word\IMG_6436.jpg"/>
          <p:cNvPicPr/>
          <p:nvPr/>
        </p:nvPicPr>
        <p:blipFill>
          <a:blip r:embed="rId2"/>
          <a:srcRect t="15646" b="21089"/>
          <a:stretch>
            <a:fillRect/>
          </a:stretch>
        </p:blipFill>
        <p:spPr bwMode="auto">
          <a:xfrm>
            <a:off x="0" y="6176963"/>
            <a:ext cx="12192000" cy="67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621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Genesee County: a Top Ag producer in </a:t>
            </a:r>
            <a:r>
              <a:rPr lang="en-US" dirty="0" err="1"/>
              <a:t>NYS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5451747"/>
              </p:ext>
            </p:extLst>
          </p:nvPr>
        </p:nvGraphicFramePr>
        <p:xfrm>
          <a:off x="1211424" y="1517714"/>
          <a:ext cx="8574833" cy="4184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389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8828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875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5511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66968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Top </a:t>
                      </a:r>
                      <a:r>
                        <a:rPr lang="en-US" sz="2800" dirty="0" err="1">
                          <a:effectLst/>
                        </a:rPr>
                        <a:t>NYS</a:t>
                      </a:r>
                      <a:r>
                        <a:rPr lang="en-US" sz="2800" dirty="0">
                          <a:effectLst/>
                        </a:rPr>
                        <a:t> Farming Counties – by Sales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351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Rank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County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Value of Farm Sales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% of </a:t>
                      </a:r>
                      <a:r>
                        <a:rPr lang="en-US" sz="2400" dirty="0" err="1">
                          <a:effectLst/>
                        </a:rPr>
                        <a:t>NYS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351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Wyoming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 $        318,412,000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5.8%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351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Cayuga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 $        289,235,000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5.3%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351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Suffolk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 $        239,818,000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4.4%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5351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</a:rPr>
                        <a:t>Genesee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</a:rPr>
                        <a:t> $        234,292,000 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</a:rPr>
                        <a:t>4.3%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5351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5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St. Lawrence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 $        186,431,000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3.4%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53517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Top 5 Counties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 $    1,268,188,000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23.2%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44530">
                <a:tc vMerge="1"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endParaRPr lang="en-US" sz="1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endParaRPr lang="en-US" sz="1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endParaRPr lang="en-US" sz="1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5351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New York State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 $    5,471,639,000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100.0%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5" name="Picture 4" descr="C:\Users\Wendy\AppData\Local\Microsoft\Windows\Temporary Internet Files\Content.Word\IMG_6436.jpg"/>
          <p:cNvPicPr/>
          <p:nvPr/>
        </p:nvPicPr>
        <p:blipFill>
          <a:blip r:embed="rId2"/>
          <a:srcRect t="15646" b="21089"/>
          <a:stretch>
            <a:fillRect/>
          </a:stretch>
        </p:blipFill>
        <p:spPr bwMode="auto">
          <a:xfrm>
            <a:off x="0" y="6176963"/>
            <a:ext cx="12192000" cy="67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5409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Among State Leaders in Agricultural Sales</a:t>
            </a:r>
            <a:endParaRPr lang="en-US" dirty="0"/>
          </a:p>
        </p:txBody>
      </p:sp>
      <p:pic>
        <p:nvPicPr>
          <p:cNvPr id="4" name="Content Placeholder 3" descr="P:\448103 Genesee Co-Farmland PP\06. Reports Calcs\CaptureCounties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8"/>
          <a:stretch/>
        </p:blipFill>
        <p:spPr bwMode="auto">
          <a:xfrm>
            <a:off x="4535638" y="1330643"/>
            <a:ext cx="5405006" cy="48463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C:\Users\Wendy\AppData\Local\Microsoft\Windows\Temporary Internet Files\Content.Word\IMG_6436.jpg"/>
          <p:cNvPicPr/>
          <p:nvPr/>
        </p:nvPicPr>
        <p:blipFill>
          <a:blip r:embed="rId3"/>
          <a:srcRect t="15646" b="21089"/>
          <a:stretch>
            <a:fillRect/>
          </a:stretch>
        </p:blipFill>
        <p:spPr bwMode="auto">
          <a:xfrm>
            <a:off x="0" y="6176963"/>
            <a:ext cx="12192000" cy="67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158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Benefit: Diversity </a:t>
            </a:r>
            <a:r>
              <a:rPr lang="en-US" dirty="0"/>
              <a:t>of agricultural products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773069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8302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Agriculture &amp; Farmland Protection Plans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Grants </a:t>
            </a:r>
            <a:r>
              <a:rPr lang="en-US" dirty="0"/>
              <a:t>from </a:t>
            </a:r>
            <a:r>
              <a:rPr lang="en-US" dirty="0" err="1"/>
              <a:t>NYS</a:t>
            </a:r>
            <a:r>
              <a:rPr lang="en-US" dirty="0"/>
              <a:t> Department of Ag &amp; Markets</a:t>
            </a:r>
          </a:p>
          <a:p>
            <a:r>
              <a:rPr lang="en-US" dirty="0" smtClean="0"/>
              <a:t>County Plan builds upon </a:t>
            </a:r>
            <a:r>
              <a:rPr lang="en-US" dirty="0"/>
              <a:t>2001 Plan </a:t>
            </a:r>
          </a:p>
          <a:p>
            <a:r>
              <a:rPr lang="en-US" dirty="0"/>
              <a:t>Products: three separate documents</a:t>
            </a:r>
          </a:p>
          <a:p>
            <a:pPr lvl="1"/>
            <a:r>
              <a:rPr lang="en-US" dirty="0"/>
              <a:t>Genesee County Plan</a:t>
            </a:r>
          </a:p>
          <a:p>
            <a:pPr lvl="1"/>
            <a:r>
              <a:rPr lang="en-US" dirty="0"/>
              <a:t>Town of Alabama Plan </a:t>
            </a:r>
          </a:p>
          <a:p>
            <a:pPr lvl="1"/>
            <a:r>
              <a:rPr lang="en-US" dirty="0"/>
              <a:t>Town of Oakfield Plan </a:t>
            </a:r>
          </a:p>
        </p:txBody>
      </p:sp>
      <p:pic>
        <p:nvPicPr>
          <p:cNvPr id="4" name="Picture 3" descr="C:\Users\Wendy\AppData\Local\Microsoft\Windows\Temporary Internet Files\Content.Word\IMG_6436.jpg"/>
          <p:cNvPicPr/>
          <p:nvPr/>
        </p:nvPicPr>
        <p:blipFill>
          <a:blip r:embed="rId2"/>
          <a:srcRect t="15646" b="21089"/>
          <a:stretch>
            <a:fillRect/>
          </a:stretch>
        </p:blipFill>
        <p:spPr bwMode="auto">
          <a:xfrm>
            <a:off x="0" y="6176963"/>
            <a:ext cx="7753350" cy="67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Wendy\AppData\Local\Microsoft\Windows\Temporary Internet Files\Content.Word\IMG_6436.jpg"/>
          <p:cNvPicPr/>
          <p:nvPr/>
        </p:nvPicPr>
        <p:blipFill>
          <a:blip r:embed="rId2"/>
          <a:srcRect t="15646" b="21089"/>
          <a:stretch>
            <a:fillRect/>
          </a:stretch>
        </p:blipFill>
        <p:spPr bwMode="auto">
          <a:xfrm>
            <a:off x="5676900" y="6176963"/>
            <a:ext cx="7753350" cy="67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276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/>
          <a:srcRect l="4180" r="2824" b="1"/>
          <a:stretch/>
        </p:blipFill>
        <p:spPr>
          <a:xfrm>
            <a:off x="5186514" y="629266"/>
            <a:ext cx="6916329" cy="5577837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513" y="-26539"/>
            <a:ext cx="3667039" cy="1676603"/>
          </a:xfrm>
        </p:spPr>
        <p:txBody>
          <a:bodyPr>
            <a:normAutofit/>
          </a:bodyPr>
          <a:lstStyle/>
          <a:p>
            <a:r>
              <a:rPr lang="en-US" dirty="0" smtClean="0"/>
              <a:t>Dairy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3513" y="1510405"/>
            <a:ext cx="4383070" cy="3785419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County is 4</a:t>
            </a:r>
            <a:r>
              <a:rPr lang="en-US" sz="2400" baseline="30000" dirty="0"/>
              <a:t>th</a:t>
            </a:r>
            <a:r>
              <a:rPr lang="en-US" sz="2400" dirty="0"/>
              <a:t> </a:t>
            </a:r>
            <a:r>
              <a:rPr lang="en-US" sz="2400" dirty="0" smtClean="0"/>
              <a:t>in </a:t>
            </a:r>
            <a:r>
              <a:rPr lang="en-US" sz="2400" dirty="0"/>
              <a:t>State for dairy </a:t>
            </a:r>
          </a:p>
          <a:p>
            <a:r>
              <a:rPr lang="en-US" sz="2400" dirty="0"/>
              <a:t>29,000 mature dairy cows</a:t>
            </a:r>
          </a:p>
          <a:p>
            <a:r>
              <a:rPr lang="en-US" sz="2400" dirty="0"/>
              <a:t>1,100 beef </a:t>
            </a:r>
            <a:r>
              <a:rPr lang="en-US" sz="2400" dirty="0" smtClean="0"/>
              <a:t>animals</a:t>
            </a:r>
          </a:p>
          <a:p>
            <a:r>
              <a:rPr lang="en-US" sz="2400" dirty="0" smtClean="0"/>
              <a:t>33,000 calves and heifers</a:t>
            </a:r>
            <a:endParaRPr lang="en-US" sz="2400" dirty="0"/>
          </a:p>
          <a:p>
            <a:r>
              <a:rPr lang="en-US" sz="2400" dirty="0" smtClean="0"/>
              <a:t>Plus, a large </a:t>
            </a:r>
            <a:r>
              <a:rPr lang="en-US" sz="2400" dirty="0"/>
              <a:t>proportion of County’s land supports dairy (silage, hay) </a:t>
            </a:r>
          </a:p>
          <a:p>
            <a:r>
              <a:rPr lang="en-US" sz="2400" dirty="0"/>
              <a:t>Milk remains largest source of agricultural revenue: </a:t>
            </a:r>
          </a:p>
          <a:p>
            <a:pPr marL="0" indent="0">
              <a:buNone/>
            </a:pPr>
            <a:r>
              <a:rPr lang="en-US" sz="2400" dirty="0"/>
              <a:t>	$237 million in 2012</a:t>
            </a:r>
          </a:p>
          <a:p>
            <a:endParaRPr lang="en-US" sz="1800" dirty="0"/>
          </a:p>
        </p:txBody>
      </p:sp>
      <p:pic>
        <p:nvPicPr>
          <p:cNvPr id="5" name="Picture 4" descr="C:\Users\Wendy\AppData\Local\Microsoft\Windows\Temporary Internet Files\Content.Word\IMG_6436.jpg"/>
          <p:cNvPicPr/>
          <p:nvPr/>
        </p:nvPicPr>
        <p:blipFill>
          <a:blip r:embed="rId3"/>
          <a:srcRect t="15646" b="21089"/>
          <a:stretch>
            <a:fillRect/>
          </a:stretch>
        </p:blipFill>
        <p:spPr bwMode="auto">
          <a:xfrm>
            <a:off x="0" y="6176963"/>
            <a:ext cx="12192000" cy="67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242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Benefit: Strong Agricultural Markets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Genesee County benefits from strong markets for its agricultural products</a:t>
            </a:r>
          </a:p>
          <a:p>
            <a:pPr lvl="1"/>
            <a:r>
              <a:rPr lang="en-US" dirty="0" smtClean="0"/>
              <a:t>Milk – yogurt, cheese, pet products, protein shakes </a:t>
            </a:r>
          </a:p>
          <a:p>
            <a:pPr lvl="1"/>
            <a:r>
              <a:rPr lang="en-US" dirty="0" smtClean="0"/>
              <a:t>Vegetables –  fresh &amp; frozen </a:t>
            </a:r>
          </a:p>
          <a:p>
            <a:pPr lvl="1"/>
            <a:r>
              <a:rPr lang="en-US" dirty="0" smtClean="0"/>
              <a:t>Grain/ Feed – feed (silage, corn meal), ethanol</a:t>
            </a:r>
          </a:p>
          <a:p>
            <a:pPr lvl="1"/>
            <a:r>
              <a:rPr lang="en-US" dirty="0" smtClean="0"/>
              <a:t>Soybeans – fast growth, but issues with processing</a:t>
            </a:r>
          </a:p>
          <a:p>
            <a:pPr lvl="1"/>
            <a:r>
              <a:rPr lang="en-US" dirty="0" smtClean="0"/>
              <a:t>Wheat – Canada </a:t>
            </a:r>
          </a:p>
          <a:p>
            <a:pPr lvl="1"/>
            <a:r>
              <a:rPr lang="en-US" dirty="0" smtClean="0"/>
              <a:t>Local consumers (U-pick, farm markets, etc.) </a:t>
            </a:r>
            <a:endParaRPr lang="en-US" dirty="0"/>
          </a:p>
        </p:txBody>
      </p:sp>
      <p:pic>
        <p:nvPicPr>
          <p:cNvPr id="4" name="Picture 3" descr="C:\Users\Wendy\AppData\Local\Microsoft\Windows\Temporary Internet Files\Content.Word\IMG_6436.jpg"/>
          <p:cNvPicPr/>
          <p:nvPr/>
        </p:nvPicPr>
        <p:blipFill>
          <a:blip r:embed="rId2"/>
          <a:srcRect t="15646" b="21089"/>
          <a:stretch>
            <a:fillRect/>
          </a:stretch>
        </p:blipFill>
        <p:spPr bwMode="auto">
          <a:xfrm>
            <a:off x="0" y="6176963"/>
            <a:ext cx="12192000" cy="67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413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8946169" y="481264"/>
            <a:ext cx="2781276" cy="28673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560677" y="485775"/>
            <a:ext cx="2203222" cy="28627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943561" y="3511487"/>
            <a:ext cx="2783884" cy="285502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008782" y="1701532"/>
            <a:ext cx="457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9965" y="4020466"/>
            <a:ext cx="2459736" cy="1290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920" y="623447"/>
            <a:ext cx="1883664" cy="17834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4331" y="763835"/>
            <a:ext cx="2459737" cy="1627210"/>
          </a:xfrm>
          <a:prstGeom prst="rect">
            <a:avLst/>
          </a:prstGeom>
        </p:spPr>
      </p:pic>
      <p:sp>
        <p:nvSpPr>
          <p:cNvPr id="25" name="Rectangle 2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560677" y="3511487"/>
            <a:ext cx="2203222" cy="28627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5644" y="4217416"/>
            <a:ext cx="1883664" cy="14411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81734" cy="1212315"/>
          </a:xfrm>
        </p:spPr>
        <p:txBody>
          <a:bodyPr anchor="b">
            <a:normAutofit/>
          </a:bodyPr>
          <a:lstStyle/>
          <a:p>
            <a:r>
              <a:rPr lang="en-US" sz="4000" dirty="0"/>
              <a:t>Benefit: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Nearby Processors </a:t>
            </a:r>
            <a:r>
              <a:rPr lang="en-US" sz="4000" dirty="0"/>
              <a:t>	</a:t>
            </a:r>
          </a:p>
        </p:txBody>
      </p:sp>
      <p:sp>
        <p:nvSpPr>
          <p:cNvPr id="26" name="Content Placeholder 10"/>
          <p:cNvSpPr>
            <a:spLocks noGrp="1"/>
          </p:cNvSpPr>
          <p:nvPr>
            <p:ph idx="1"/>
          </p:nvPr>
        </p:nvSpPr>
        <p:spPr>
          <a:xfrm>
            <a:off x="838200" y="1863969"/>
            <a:ext cx="4981734" cy="4312994"/>
          </a:xfrm>
        </p:spPr>
        <p:txBody>
          <a:bodyPr>
            <a:normAutofit/>
          </a:bodyPr>
          <a:lstStyle/>
          <a:p>
            <a:r>
              <a:rPr lang="en-US" sz="2000" dirty="0"/>
              <a:t>Yogurt</a:t>
            </a:r>
          </a:p>
          <a:p>
            <a:r>
              <a:rPr lang="en-US" sz="2000" dirty="0"/>
              <a:t>Pet food </a:t>
            </a:r>
          </a:p>
          <a:p>
            <a:r>
              <a:rPr lang="en-US" sz="2000" dirty="0"/>
              <a:t>Cheeses</a:t>
            </a:r>
          </a:p>
          <a:p>
            <a:r>
              <a:rPr lang="en-US" sz="2000" dirty="0"/>
              <a:t>Vegetable Processing</a:t>
            </a:r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210" y="3617383"/>
            <a:ext cx="1707028" cy="7254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221" y="3641522"/>
            <a:ext cx="1627773" cy="7254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329" y="4404751"/>
            <a:ext cx="1542422" cy="15424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04813" y="2636706"/>
            <a:ext cx="1182727" cy="11766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7785" y="5067462"/>
            <a:ext cx="2462997" cy="451143"/>
          </a:xfrm>
          <a:prstGeom prst="rect">
            <a:avLst/>
          </a:prstGeom>
        </p:spPr>
      </p:pic>
      <p:pic>
        <p:nvPicPr>
          <p:cNvPr id="27" name="Picture 26" descr="C:\Users\Wendy\AppData\Local\Microsoft\Windows\Temporary Internet Files\Content.Word\IMG_6436.jpg"/>
          <p:cNvPicPr/>
          <p:nvPr/>
        </p:nvPicPr>
        <p:blipFill>
          <a:blip r:embed="rId11"/>
          <a:srcRect t="15646" b="21089"/>
          <a:stretch>
            <a:fillRect/>
          </a:stretch>
        </p:blipFill>
        <p:spPr bwMode="auto">
          <a:xfrm>
            <a:off x="0" y="6176963"/>
            <a:ext cx="12192000" cy="67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957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Opportunities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7584" y="1504349"/>
            <a:ext cx="10515600" cy="3652537"/>
          </a:xfrm>
        </p:spPr>
        <p:txBody>
          <a:bodyPr/>
          <a:lstStyle/>
          <a:p>
            <a:r>
              <a:rPr lang="en-US" dirty="0" smtClean="0"/>
              <a:t>Former Mueller Greek yogurt plant – purchased by </a:t>
            </a:r>
            <a:r>
              <a:rPr lang="en-US" dirty="0" err="1" smtClean="0"/>
              <a:t>DFA</a:t>
            </a:r>
            <a:r>
              <a:rPr lang="en-US" dirty="0" smtClean="0"/>
              <a:t> </a:t>
            </a:r>
          </a:p>
          <a:p>
            <a:r>
              <a:rPr lang="en-US" dirty="0" smtClean="0"/>
              <a:t>Demand for local products</a:t>
            </a:r>
          </a:p>
          <a:p>
            <a:pPr lvl="1"/>
            <a:r>
              <a:rPr lang="en-US" dirty="0" smtClean="0"/>
              <a:t>Fresh Produce (e.g. bagged greens) </a:t>
            </a:r>
          </a:p>
          <a:p>
            <a:pPr lvl="1"/>
            <a:r>
              <a:rPr lang="en-US" dirty="0" smtClean="0"/>
              <a:t>Specialty items (mushrooms) </a:t>
            </a:r>
          </a:p>
          <a:p>
            <a:r>
              <a:rPr lang="en-US" dirty="0" smtClean="0"/>
              <a:t>Greenhouse production </a:t>
            </a:r>
          </a:p>
          <a:p>
            <a:r>
              <a:rPr lang="en-US" dirty="0" smtClean="0"/>
              <a:t>Centralized processing (e.g. Pride-Pak) </a:t>
            </a:r>
          </a:p>
          <a:p>
            <a:pPr lvl="1"/>
            <a:r>
              <a:rPr lang="en-US" dirty="0" smtClean="0"/>
              <a:t>Alleviates need for on-farm processing, packing</a:t>
            </a:r>
            <a:endParaRPr lang="en-US" dirty="0"/>
          </a:p>
        </p:txBody>
      </p:sp>
      <p:pic>
        <p:nvPicPr>
          <p:cNvPr id="4" name="Picture 3" descr="C:\Users\Wendy\AppData\Local\Microsoft\Windows\Temporary Internet Files\Content.Word\IMG_6436.jpg"/>
          <p:cNvPicPr/>
          <p:nvPr/>
        </p:nvPicPr>
        <p:blipFill>
          <a:blip r:embed="rId2"/>
          <a:srcRect t="15646" b="21089"/>
          <a:stretch>
            <a:fillRect/>
          </a:stretch>
        </p:blipFill>
        <p:spPr bwMode="auto">
          <a:xfrm>
            <a:off x="0" y="6176963"/>
            <a:ext cx="12192000" cy="67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964" y="2829912"/>
            <a:ext cx="4562036" cy="302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4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1601"/>
            <a:ext cx="10515600" cy="1325563"/>
          </a:xfrm>
        </p:spPr>
        <p:txBody>
          <a:bodyPr/>
          <a:lstStyle/>
          <a:p>
            <a:r>
              <a:rPr lang="en-US" dirty="0" smtClean="0"/>
              <a:t>Concerns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7301"/>
            <a:ext cx="10515600" cy="4351338"/>
          </a:xfrm>
        </p:spPr>
        <p:txBody>
          <a:bodyPr/>
          <a:lstStyle/>
          <a:p>
            <a:r>
              <a:rPr lang="en-US" dirty="0" smtClean="0"/>
              <a:t>Canadian Competition – exchange rate </a:t>
            </a:r>
          </a:p>
          <a:p>
            <a:r>
              <a:rPr lang="en-US" dirty="0" smtClean="0"/>
              <a:t>Regulations (immigration policy, Clean Water Act, labor regulations) </a:t>
            </a:r>
          </a:p>
          <a:p>
            <a:r>
              <a:rPr lang="en-US" dirty="0" smtClean="0"/>
              <a:t>Labor &amp; wages </a:t>
            </a:r>
          </a:p>
          <a:p>
            <a:r>
              <a:rPr lang="en-US" dirty="0" smtClean="0"/>
              <a:t>Property Taxes </a:t>
            </a:r>
          </a:p>
          <a:p>
            <a:r>
              <a:rPr lang="en-US" dirty="0" smtClean="0"/>
              <a:t>Potential development pressures </a:t>
            </a:r>
          </a:p>
          <a:p>
            <a:r>
              <a:rPr lang="en-US" dirty="0" smtClean="0"/>
              <a:t>Price volatility</a:t>
            </a:r>
          </a:p>
          <a:p>
            <a:r>
              <a:rPr lang="en-US" dirty="0" smtClean="0"/>
              <a:t>Infrastructure (broadband, roadways, water) </a:t>
            </a:r>
          </a:p>
          <a:p>
            <a:pPr lvl="1"/>
            <a:endParaRPr lang="en-US" dirty="0"/>
          </a:p>
        </p:txBody>
      </p:sp>
      <p:pic>
        <p:nvPicPr>
          <p:cNvPr id="4" name="Picture 3" descr="C:\Users\Wendy\AppData\Local\Microsoft\Windows\Temporary Internet Files\Content.Word\IMG_6436.jpg"/>
          <p:cNvPicPr/>
          <p:nvPr/>
        </p:nvPicPr>
        <p:blipFill>
          <a:blip r:embed="rId2"/>
          <a:srcRect t="15646" b="21089"/>
          <a:stretch>
            <a:fillRect/>
          </a:stretch>
        </p:blipFill>
        <p:spPr bwMode="auto">
          <a:xfrm>
            <a:off x="0" y="6176963"/>
            <a:ext cx="12192000" cy="67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884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Recommendations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:\Users\Wendy\AppData\Local\Microsoft\Windows\Temporary Internet Files\Content.Word\IMG_6436.jpg"/>
          <p:cNvPicPr/>
          <p:nvPr/>
        </p:nvPicPr>
        <p:blipFill>
          <a:blip r:embed="rId2"/>
          <a:srcRect t="15646" b="21089"/>
          <a:stretch>
            <a:fillRect/>
          </a:stretch>
        </p:blipFill>
        <p:spPr bwMode="auto">
          <a:xfrm>
            <a:off x="0" y="6176963"/>
            <a:ext cx="12192000" cy="67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254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Outreach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Steering Committee Meetings </a:t>
            </a:r>
          </a:p>
          <a:p>
            <a:r>
              <a:rPr lang="en-US" dirty="0" smtClean="0"/>
              <a:t>Meetings with farmers</a:t>
            </a:r>
          </a:p>
          <a:p>
            <a:r>
              <a:rPr lang="en-US" dirty="0" smtClean="0"/>
              <a:t>Meetings with agencies</a:t>
            </a:r>
          </a:p>
          <a:p>
            <a:r>
              <a:rPr lang="en-US" dirty="0" smtClean="0"/>
              <a:t>Meetings with land conservancies </a:t>
            </a:r>
            <a:endParaRPr lang="en-US" dirty="0"/>
          </a:p>
          <a:p>
            <a:r>
              <a:rPr lang="en-US" dirty="0" smtClean="0"/>
              <a:t>Meetings </a:t>
            </a:r>
            <a:r>
              <a:rPr lang="en-US" dirty="0"/>
              <a:t>with </a:t>
            </a:r>
            <a:r>
              <a:rPr lang="en-US" dirty="0" smtClean="0"/>
              <a:t>support services (suppliers, producers) </a:t>
            </a:r>
            <a:endParaRPr lang="en-US" dirty="0"/>
          </a:p>
          <a:p>
            <a:r>
              <a:rPr lang="en-US" dirty="0"/>
              <a:t>Municipal survey</a:t>
            </a:r>
          </a:p>
          <a:p>
            <a:r>
              <a:rPr lang="en-US" dirty="0"/>
              <a:t>Informal outreach – events/ interviews </a:t>
            </a:r>
          </a:p>
        </p:txBody>
      </p:sp>
      <p:pic>
        <p:nvPicPr>
          <p:cNvPr id="4" name="Picture 3" descr="C:\Users\Wendy\AppData\Local\Microsoft\Windows\Temporary Internet Files\Content.Word\IMG_6436.jpg"/>
          <p:cNvPicPr/>
          <p:nvPr/>
        </p:nvPicPr>
        <p:blipFill>
          <a:blip r:embed="rId2"/>
          <a:srcRect t="15646" b="21089"/>
          <a:stretch>
            <a:fillRect/>
          </a:stretch>
        </p:blipFill>
        <p:spPr bwMode="auto">
          <a:xfrm>
            <a:off x="0" y="6176963"/>
            <a:ext cx="12192000" cy="67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430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665" y="1793324"/>
            <a:ext cx="5710335" cy="42827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710" y="141190"/>
            <a:ext cx="10515600" cy="1325563"/>
          </a:xfrm>
        </p:spPr>
        <p:txBody>
          <a:bodyPr/>
          <a:lstStyle/>
          <a:p>
            <a:r>
              <a:rPr lang="en-US" dirty="0" smtClean="0"/>
              <a:t>Goals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08133"/>
            <a:ext cx="6941976" cy="4351338"/>
          </a:xfrm>
        </p:spPr>
        <p:txBody>
          <a:bodyPr/>
          <a:lstStyle/>
          <a:p>
            <a:r>
              <a:rPr lang="en-US" dirty="0" smtClean="0"/>
              <a:t>Retain Prime Farmlands for Agricultural Use</a:t>
            </a:r>
          </a:p>
          <a:p>
            <a:r>
              <a:rPr lang="en-US" dirty="0" smtClean="0"/>
              <a:t>Recognize the Value of Farming as an Economic Activity </a:t>
            </a:r>
          </a:p>
          <a:p>
            <a:r>
              <a:rPr lang="en-US" dirty="0" smtClean="0"/>
              <a:t>Provide Infrastructure Needed for a Successful Agricultural Economy </a:t>
            </a:r>
          </a:p>
          <a:p>
            <a:r>
              <a:rPr lang="en-US" dirty="0" smtClean="0"/>
              <a:t>Educate and Engage the Consumer </a:t>
            </a:r>
            <a:endParaRPr lang="en-US" dirty="0"/>
          </a:p>
        </p:txBody>
      </p:sp>
      <p:pic>
        <p:nvPicPr>
          <p:cNvPr id="4" name="Picture 3" descr="C:\Users\Wendy\AppData\Local\Microsoft\Windows\Temporary Internet Files\Content.Word\IMG_6436.jpg"/>
          <p:cNvPicPr/>
          <p:nvPr/>
        </p:nvPicPr>
        <p:blipFill>
          <a:blip r:embed="rId3"/>
          <a:srcRect t="15646" b="21089"/>
          <a:stretch>
            <a:fillRect/>
          </a:stretch>
        </p:blipFill>
        <p:spPr bwMode="auto">
          <a:xfrm>
            <a:off x="0" y="6176963"/>
            <a:ext cx="12192000" cy="67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Recommendations: Land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Support the County’s Smart Growth Plan </a:t>
            </a:r>
          </a:p>
          <a:p>
            <a:r>
              <a:rPr lang="en-US" dirty="0" smtClean="0"/>
              <a:t>Develop sample zoning and subdivision codes for Towns </a:t>
            </a:r>
          </a:p>
          <a:p>
            <a:r>
              <a:rPr lang="en-US" dirty="0" smtClean="0"/>
              <a:t>Creative Approaches to Purchase of Development Rights</a:t>
            </a:r>
          </a:p>
          <a:p>
            <a:r>
              <a:rPr lang="en-US" dirty="0" smtClean="0"/>
              <a:t>Farmland Protection Implementation Grants</a:t>
            </a:r>
          </a:p>
          <a:p>
            <a:r>
              <a:rPr lang="en-US" dirty="0" smtClean="0"/>
              <a:t>Explicitly consider agriculture in County decision-making </a:t>
            </a:r>
          </a:p>
          <a:p>
            <a:endParaRPr lang="en-US" dirty="0" smtClean="0"/>
          </a:p>
        </p:txBody>
      </p:sp>
      <p:pic>
        <p:nvPicPr>
          <p:cNvPr id="4" name="Picture 3" descr="C:\Users\Wendy\AppData\Local\Microsoft\Windows\Temporary Internet Files\Content.Word\IMG_6436.jpg"/>
          <p:cNvPicPr/>
          <p:nvPr/>
        </p:nvPicPr>
        <p:blipFill>
          <a:blip r:embed="rId2"/>
          <a:srcRect t="15646" b="21089"/>
          <a:stretch>
            <a:fillRect/>
          </a:stretch>
        </p:blipFill>
        <p:spPr bwMode="auto">
          <a:xfrm>
            <a:off x="0" y="6176963"/>
            <a:ext cx="12192000" cy="67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569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Recommendations: Economic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Explore new markets for traditional products</a:t>
            </a:r>
          </a:p>
          <a:p>
            <a:pPr lvl="1"/>
            <a:r>
              <a:rPr lang="en-US" dirty="0" smtClean="0"/>
              <a:t>(milk, corn, leafy vegetables, other value-added products) </a:t>
            </a:r>
            <a:endParaRPr lang="en-US" sz="2400" dirty="0"/>
          </a:p>
          <a:p>
            <a:r>
              <a:rPr lang="en-US" dirty="0" smtClean="0"/>
              <a:t>Identify niche markets</a:t>
            </a:r>
          </a:p>
          <a:p>
            <a:pPr lvl="1"/>
            <a:r>
              <a:rPr lang="en-US" dirty="0" smtClean="0"/>
              <a:t>(organic produce, hops, meat-processing) </a:t>
            </a:r>
          </a:p>
          <a:p>
            <a:r>
              <a:rPr lang="en-US" dirty="0" smtClean="0"/>
              <a:t>Targeted Incentives in support of agriculture</a:t>
            </a:r>
          </a:p>
          <a:p>
            <a:pPr lvl="1"/>
            <a:r>
              <a:rPr lang="en-US" dirty="0" smtClean="0"/>
              <a:t>(access to capital, succession planning, technical assistance) </a:t>
            </a:r>
          </a:p>
          <a:p>
            <a:r>
              <a:rPr lang="en-US" dirty="0" smtClean="0"/>
              <a:t>Skills development </a:t>
            </a:r>
          </a:p>
          <a:p>
            <a:pPr lvl="1"/>
            <a:r>
              <a:rPr lang="en-US" dirty="0" smtClean="0"/>
              <a:t>(Middle management skills, Ag technology, etc.) </a:t>
            </a:r>
          </a:p>
        </p:txBody>
      </p:sp>
      <p:pic>
        <p:nvPicPr>
          <p:cNvPr id="4" name="Picture 3" descr="C:\Users\Wendy\AppData\Local\Microsoft\Windows\Temporary Internet Files\Content.Word\IMG_6436.jpg"/>
          <p:cNvPicPr/>
          <p:nvPr/>
        </p:nvPicPr>
        <p:blipFill>
          <a:blip r:embed="rId2"/>
          <a:srcRect t="15646" b="21089"/>
          <a:stretch>
            <a:fillRect/>
          </a:stretch>
        </p:blipFill>
        <p:spPr bwMode="auto">
          <a:xfrm>
            <a:off x="0" y="6176963"/>
            <a:ext cx="12192000" cy="67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298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Project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Conditions for Agriculture </a:t>
            </a:r>
            <a:r>
              <a:rPr lang="en-US" dirty="0"/>
              <a:t>in Genesee County</a:t>
            </a:r>
          </a:p>
          <a:p>
            <a:r>
              <a:rPr lang="en-US" dirty="0" smtClean="0"/>
              <a:t>The Agricultural </a:t>
            </a:r>
            <a:r>
              <a:rPr lang="en-US" dirty="0"/>
              <a:t>Economy in Genesee County </a:t>
            </a:r>
          </a:p>
          <a:p>
            <a:r>
              <a:rPr lang="en-US" dirty="0"/>
              <a:t>Recommendations</a:t>
            </a:r>
          </a:p>
          <a:p>
            <a:r>
              <a:rPr lang="en-US" dirty="0"/>
              <a:t>Implementation Projects </a:t>
            </a:r>
          </a:p>
        </p:txBody>
      </p:sp>
      <p:pic>
        <p:nvPicPr>
          <p:cNvPr id="4" name="Picture 3" descr="C:\Users\Wendy\AppData\Local\Microsoft\Windows\Temporary Internet Files\Content.Word\IMG_6436.jpg"/>
          <p:cNvPicPr/>
          <p:nvPr/>
        </p:nvPicPr>
        <p:blipFill>
          <a:blip r:embed="rId3"/>
          <a:srcRect t="15646" b="21089"/>
          <a:stretch>
            <a:fillRect/>
          </a:stretch>
        </p:blipFill>
        <p:spPr bwMode="auto">
          <a:xfrm>
            <a:off x="0" y="6176963"/>
            <a:ext cx="12192000" cy="67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91231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Recommendations: Infrastructure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Water District Language</a:t>
            </a:r>
          </a:p>
          <a:p>
            <a:r>
              <a:rPr lang="en-US" dirty="0" smtClean="0"/>
              <a:t>Drainage/ Stormwater management </a:t>
            </a:r>
          </a:p>
          <a:p>
            <a:r>
              <a:rPr lang="en-US" dirty="0" smtClean="0"/>
              <a:t>Roads/ Traffic </a:t>
            </a:r>
          </a:p>
          <a:p>
            <a:r>
              <a:rPr lang="en-US" dirty="0" smtClean="0"/>
              <a:t>Broadband</a:t>
            </a:r>
          </a:p>
          <a:p>
            <a:r>
              <a:rPr lang="en-US" dirty="0" smtClean="0"/>
              <a:t>Natural Gas</a:t>
            </a:r>
          </a:p>
          <a:p>
            <a:r>
              <a:rPr lang="en-US" dirty="0" smtClean="0"/>
              <a:t>Electricity </a:t>
            </a:r>
          </a:p>
          <a:p>
            <a:r>
              <a:rPr lang="en-US" dirty="0" smtClean="0"/>
              <a:t>Institutions (e.g. Cornell Cooperative Extension, </a:t>
            </a:r>
            <a:r>
              <a:rPr lang="en-US" dirty="0" err="1" smtClean="0"/>
              <a:t>BOCES</a:t>
            </a:r>
            <a:r>
              <a:rPr lang="en-US" dirty="0" smtClean="0"/>
              <a:t>, </a:t>
            </a:r>
            <a:r>
              <a:rPr lang="en-US" dirty="0" err="1" smtClean="0"/>
              <a:t>SWCB</a:t>
            </a:r>
            <a:r>
              <a:rPr lang="en-US" dirty="0" smtClean="0"/>
              <a:t>, etc.) </a:t>
            </a:r>
            <a:endParaRPr lang="en-US" dirty="0"/>
          </a:p>
        </p:txBody>
      </p:sp>
      <p:pic>
        <p:nvPicPr>
          <p:cNvPr id="4" name="Picture 3" descr="C:\Users\Wendy\AppData\Local\Microsoft\Windows\Temporary Internet Files\Content.Word\IMG_6436.jpg"/>
          <p:cNvPicPr/>
          <p:nvPr/>
        </p:nvPicPr>
        <p:blipFill>
          <a:blip r:embed="rId2"/>
          <a:srcRect t="15646" b="21089"/>
          <a:stretch>
            <a:fillRect/>
          </a:stretch>
        </p:blipFill>
        <p:spPr bwMode="auto">
          <a:xfrm>
            <a:off x="0" y="6176963"/>
            <a:ext cx="12192000" cy="67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303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Recommendations: Educate &amp; Engage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Educational materials for new residents </a:t>
            </a:r>
          </a:p>
          <a:p>
            <a:pPr lvl="1"/>
            <a:r>
              <a:rPr lang="en-US" dirty="0" smtClean="0"/>
              <a:t>(what to expect in an agricultural community) </a:t>
            </a:r>
          </a:p>
          <a:p>
            <a:r>
              <a:rPr lang="en-US" dirty="0" smtClean="0"/>
              <a:t>Event Outreach</a:t>
            </a:r>
          </a:p>
          <a:p>
            <a:pPr lvl="1"/>
            <a:r>
              <a:rPr lang="en-US" dirty="0" smtClean="0"/>
              <a:t>(decision-makers tours, etc.) </a:t>
            </a:r>
          </a:p>
          <a:p>
            <a:r>
              <a:rPr lang="en-US" dirty="0" smtClean="0"/>
              <a:t>Programming in schools</a:t>
            </a:r>
          </a:p>
          <a:p>
            <a:pPr lvl="1"/>
            <a:r>
              <a:rPr lang="en-US" dirty="0" smtClean="0"/>
              <a:t>(</a:t>
            </a:r>
            <a:r>
              <a:rPr lang="en-US" dirty="0" err="1" smtClean="0"/>
              <a:t>FFA</a:t>
            </a:r>
            <a:r>
              <a:rPr lang="en-US" dirty="0" smtClean="0"/>
              <a:t>, Ag tech, elementary school outreach about where food is from)</a:t>
            </a:r>
          </a:p>
          <a:p>
            <a:r>
              <a:rPr lang="en-US" dirty="0" smtClean="0"/>
              <a:t>Advocacy</a:t>
            </a:r>
          </a:p>
          <a:p>
            <a:pPr lvl="1"/>
            <a:r>
              <a:rPr lang="en-US" dirty="0" smtClean="0"/>
              <a:t>Encourage representation of agricultural issues at Town level (TB, </a:t>
            </a:r>
            <a:r>
              <a:rPr lang="en-US" dirty="0" err="1" smtClean="0"/>
              <a:t>PB</a:t>
            </a:r>
            <a:r>
              <a:rPr lang="en-US" dirty="0" smtClean="0"/>
              <a:t>, etc.) </a:t>
            </a:r>
          </a:p>
          <a:p>
            <a:pPr lvl="1"/>
            <a:r>
              <a:rPr lang="en-US" dirty="0" smtClean="0"/>
              <a:t>Farm Products Fact Sheet – importance of agriculture to local economy</a:t>
            </a:r>
            <a:endParaRPr lang="en-US" dirty="0"/>
          </a:p>
        </p:txBody>
      </p:sp>
      <p:pic>
        <p:nvPicPr>
          <p:cNvPr id="4" name="Picture 3" descr="C:\Users\Wendy\AppData\Local\Microsoft\Windows\Temporary Internet Files\Content.Word\IMG_6436.jpg"/>
          <p:cNvPicPr/>
          <p:nvPr/>
        </p:nvPicPr>
        <p:blipFill>
          <a:blip r:embed="rId2"/>
          <a:srcRect t="15646" b="21089"/>
          <a:stretch>
            <a:fillRect/>
          </a:stretch>
        </p:blipFill>
        <p:spPr bwMode="auto">
          <a:xfrm>
            <a:off x="0" y="6176963"/>
            <a:ext cx="12192000" cy="67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901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Implementation Projects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:\Users\Wendy\AppData\Local\Microsoft\Windows\Temporary Internet Files\Content.Word\IMG_6436.jpg"/>
          <p:cNvPicPr/>
          <p:nvPr/>
        </p:nvPicPr>
        <p:blipFill>
          <a:blip r:embed="rId2"/>
          <a:srcRect t="15646" b="21089"/>
          <a:stretch>
            <a:fillRect/>
          </a:stretch>
        </p:blipFill>
        <p:spPr bwMode="auto">
          <a:xfrm>
            <a:off x="0" y="6176963"/>
            <a:ext cx="12192000" cy="67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992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Downtown Batavia Healthy Living Hub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658232" cy="4351338"/>
          </a:xfrm>
        </p:spPr>
        <p:txBody>
          <a:bodyPr/>
          <a:lstStyle/>
          <a:p>
            <a:r>
              <a:rPr lang="en-US" dirty="0" smtClean="0"/>
              <a:t>Collaboration between downtown Batavia Farmers’ Market, the Fresh Lab and other partners</a:t>
            </a:r>
          </a:p>
          <a:p>
            <a:r>
              <a:rPr lang="en-US" dirty="0" smtClean="0"/>
              <a:t>Incubator for farm-to-table restaurants</a:t>
            </a:r>
          </a:p>
          <a:p>
            <a:r>
              <a:rPr lang="en-US" dirty="0" smtClean="0"/>
              <a:t>Coordinated with local wellness programs </a:t>
            </a:r>
          </a:p>
          <a:p>
            <a:r>
              <a:rPr lang="en-US" dirty="0" smtClean="0"/>
              <a:t>Events </a:t>
            </a:r>
          </a:p>
        </p:txBody>
      </p:sp>
      <p:pic>
        <p:nvPicPr>
          <p:cNvPr id="4" name="Picture 3" descr="C:\Users\Wendy\AppData\Local\Microsoft\Windows\Temporary Internet Files\Content.Word\IMG_6436.jpg"/>
          <p:cNvPicPr/>
          <p:nvPr/>
        </p:nvPicPr>
        <p:blipFill>
          <a:blip r:embed="rId2"/>
          <a:srcRect t="15646" b="21089"/>
          <a:stretch>
            <a:fillRect/>
          </a:stretch>
        </p:blipFill>
        <p:spPr bwMode="auto">
          <a:xfrm>
            <a:off x="0" y="6176963"/>
            <a:ext cx="12192000" cy="67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://www.visitgeneseeny.com/wp-content/uploads/Public-Market-Stymus2013Resized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573" y="2417041"/>
            <a:ext cx="4451023" cy="34400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969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Redevelopment of LeRoy Food &amp; Tech Park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688080" cy="4351338"/>
          </a:xfrm>
        </p:spPr>
        <p:txBody>
          <a:bodyPr/>
          <a:lstStyle/>
          <a:p>
            <a:r>
              <a:rPr lang="en-US" dirty="0" smtClean="0"/>
              <a:t>Potential food processing facilities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C:\Users\Wendy\AppData\Local\Microsoft\Windows\Temporary Internet Files\Content.Word\IMG_6436.jpg"/>
          <p:cNvPicPr/>
          <p:nvPr/>
        </p:nvPicPr>
        <p:blipFill>
          <a:blip r:embed="rId2"/>
          <a:srcRect t="15646" b="21089"/>
          <a:stretch>
            <a:fillRect/>
          </a:stretch>
        </p:blipFill>
        <p:spPr bwMode="auto">
          <a:xfrm>
            <a:off x="0" y="6176963"/>
            <a:ext cx="12192000" cy="67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6" t="3777" r="12955" b="4089"/>
          <a:stretch/>
        </p:blipFill>
        <p:spPr>
          <a:xfrm rot="16200000">
            <a:off x="6058311" y="52399"/>
            <a:ext cx="4601657" cy="737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Digester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Food waste to energy generation </a:t>
            </a:r>
            <a:endParaRPr lang="en-US" dirty="0"/>
          </a:p>
        </p:txBody>
      </p:sp>
      <p:pic>
        <p:nvPicPr>
          <p:cNvPr id="4" name="Picture 3" descr="C:\Users\Wendy\AppData\Local\Microsoft\Windows\Temporary Internet Files\Content.Word\IMG_6436.jpg"/>
          <p:cNvPicPr/>
          <p:nvPr/>
        </p:nvPicPr>
        <p:blipFill>
          <a:blip r:embed="rId2"/>
          <a:srcRect t="15646" b="21089"/>
          <a:stretch>
            <a:fillRect/>
          </a:stretch>
        </p:blipFill>
        <p:spPr bwMode="auto">
          <a:xfrm>
            <a:off x="0" y="6176963"/>
            <a:ext cx="12192000" cy="67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://engineering.ucdavis.edu/wp-content/uploads/2014/04/biodigester_3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564" y="157924"/>
            <a:ext cx="3048000" cy="582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52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21</a:t>
            </a:r>
            <a:r>
              <a:rPr lang="en-US" baseline="30000" dirty="0" smtClean="0"/>
              <a:t>st</a:t>
            </a:r>
            <a:r>
              <a:rPr lang="en-US" dirty="0" smtClean="0"/>
              <a:t> Century Infrastructure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Broadband</a:t>
            </a:r>
          </a:p>
          <a:p>
            <a:r>
              <a:rPr lang="en-US" dirty="0" smtClean="0"/>
              <a:t>Water</a:t>
            </a:r>
          </a:p>
          <a:p>
            <a:r>
              <a:rPr lang="en-US" dirty="0" smtClean="0"/>
              <a:t>Electricity</a:t>
            </a:r>
          </a:p>
          <a:p>
            <a:r>
              <a:rPr lang="en-US" dirty="0" smtClean="0"/>
              <a:t>Natural Gas</a:t>
            </a:r>
          </a:p>
          <a:p>
            <a:r>
              <a:rPr lang="en-US" dirty="0" smtClean="0"/>
              <a:t>Improved roadways </a:t>
            </a:r>
            <a:endParaRPr lang="en-US" dirty="0"/>
          </a:p>
        </p:txBody>
      </p:sp>
      <p:pic>
        <p:nvPicPr>
          <p:cNvPr id="4" name="Picture 3" descr="C:\Users\Wendy\AppData\Local\Microsoft\Windows\Temporary Internet Files\Content.Word\IMG_6436.jpg"/>
          <p:cNvPicPr/>
          <p:nvPr/>
        </p:nvPicPr>
        <p:blipFill>
          <a:blip r:embed="rId2"/>
          <a:srcRect t="15646" b="21089"/>
          <a:stretch>
            <a:fillRect/>
          </a:stretch>
        </p:blipFill>
        <p:spPr bwMode="auto">
          <a:xfrm>
            <a:off x="0" y="6176963"/>
            <a:ext cx="12192000" cy="67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689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Finalize the Plan </a:t>
            </a:r>
          </a:p>
          <a:p>
            <a:r>
              <a:rPr lang="en-US" dirty="0" smtClean="0"/>
              <a:t>Review by Agriculture and Farmland Protection Board</a:t>
            </a:r>
          </a:p>
          <a:p>
            <a:r>
              <a:rPr lang="en-US" dirty="0" err="1" smtClean="0"/>
              <a:t>SEQR</a:t>
            </a:r>
            <a:r>
              <a:rPr lang="en-US" dirty="0" smtClean="0"/>
              <a:t> </a:t>
            </a:r>
          </a:p>
          <a:p>
            <a:r>
              <a:rPr lang="en-US" dirty="0" smtClean="0"/>
              <a:t>Adoption by Genesee County </a:t>
            </a:r>
          </a:p>
          <a:p>
            <a:r>
              <a:rPr lang="en-US" dirty="0" smtClean="0"/>
              <a:t>IMPLEMENTATION! </a:t>
            </a:r>
            <a:endParaRPr lang="en-US" dirty="0"/>
          </a:p>
        </p:txBody>
      </p:sp>
      <p:pic>
        <p:nvPicPr>
          <p:cNvPr id="4" name="Picture 3" descr="C:\Users\Wendy\AppData\Local\Microsoft\Windows\Temporary Internet Files\Content.Word\IMG_6436.jpg"/>
          <p:cNvPicPr/>
          <p:nvPr/>
        </p:nvPicPr>
        <p:blipFill>
          <a:blip r:embed="rId2"/>
          <a:srcRect t="15646" b="21089"/>
          <a:stretch>
            <a:fillRect/>
          </a:stretch>
        </p:blipFill>
        <p:spPr bwMode="auto">
          <a:xfrm>
            <a:off x="0" y="6176963"/>
            <a:ext cx="12192000" cy="67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26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Questions &amp; Comments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:\Users\Wendy\AppData\Local\Microsoft\Windows\Temporary Internet Files\Content.Word\IMG_6436.jpg"/>
          <p:cNvPicPr/>
          <p:nvPr/>
        </p:nvPicPr>
        <p:blipFill>
          <a:blip r:embed="rId2"/>
          <a:srcRect t="15646" b="21089"/>
          <a:stretch>
            <a:fillRect/>
          </a:stretch>
        </p:blipFill>
        <p:spPr bwMode="auto">
          <a:xfrm>
            <a:off x="0" y="6176963"/>
            <a:ext cx="12192000" cy="67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199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706" y="1686077"/>
            <a:ext cx="8238305" cy="1646302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Assessment </a:t>
            </a:r>
            <a:r>
              <a:rPr lang="en-US" b="1"/>
              <a:t>of </a:t>
            </a:r>
            <a:r>
              <a:rPr lang="en-US" b="1" smtClean="0"/>
              <a:t>Agriculture </a:t>
            </a:r>
            <a:r>
              <a:rPr lang="en-US" b="1" dirty="0"/>
              <a:t>in Genesee County</a:t>
            </a:r>
          </a:p>
        </p:txBody>
      </p:sp>
      <p:pic>
        <p:nvPicPr>
          <p:cNvPr id="4" name="Picture 3" descr="C:\Users\Wendy\AppData\Local\Microsoft\Windows\Temporary Internet Files\Content.Word\IMG_6436.jpg"/>
          <p:cNvPicPr/>
          <p:nvPr/>
        </p:nvPicPr>
        <p:blipFill>
          <a:blip r:embed="rId2"/>
          <a:srcRect t="15646" b="21089"/>
          <a:stretch>
            <a:fillRect/>
          </a:stretch>
        </p:blipFill>
        <p:spPr bwMode="auto">
          <a:xfrm>
            <a:off x="0" y="6176963"/>
            <a:ext cx="12192000" cy="67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52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102" y="23326"/>
            <a:ext cx="9112898" cy="683467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04" y="131860"/>
            <a:ext cx="2940698" cy="3945618"/>
          </a:xfrm>
        </p:spPr>
        <p:txBody>
          <a:bodyPr>
            <a:normAutofit/>
          </a:bodyPr>
          <a:lstStyle/>
          <a:p>
            <a:r>
              <a:rPr lang="en-US" dirty="0"/>
              <a:t>Excellent Conditions for Farming</a:t>
            </a:r>
          </a:p>
        </p:txBody>
      </p:sp>
    </p:spTree>
    <p:extLst>
      <p:ext uri="{BB962C8B-B14F-4D97-AF65-F5344CB8AC3E}">
        <p14:creationId xmlns:p14="http://schemas.microsoft.com/office/powerpoint/2010/main" val="222731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4128162"/>
              </p:ext>
            </p:extLst>
          </p:nvPr>
        </p:nvGraphicFramePr>
        <p:xfrm>
          <a:off x="2155371" y="768236"/>
          <a:ext cx="9952653" cy="65594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r:id="rId3" imgW="15536880" imgH="10058400" progId="">
                  <p:embed/>
                </p:oleObj>
              </mc:Choice>
              <mc:Fallback>
                <p:oleObj r:id="rId3" imgW="15536880" imgH="100584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5371" y="768236"/>
                        <a:ext cx="9952653" cy="65594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6" y="-46037"/>
            <a:ext cx="4610878" cy="1325563"/>
          </a:xfrm>
        </p:spPr>
        <p:txBody>
          <a:bodyPr/>
          <a:lstStyle/>
          <a:p>
            <a:r>
              <a:rPr lang="en-US" dirty="0"/>
              <a:t>Excellent Soils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3265" y="1520890"/>
            <a:ext cx="20060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88% of soils are important farm soils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862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1396" y="512814"/>
            <a:ext cx="10308838" cy="66791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04" y="-204042"/>
            <a:ext cx="10515600" cy="1325563"/>
          </a:xfrm>
        </p:spPr>
        <p:txBody>
          <a:bodyPr/>
          <a:lstStyle/>
          <a:p>
            <a:r>
              <a:rPr lang="en-US" dirty="0"/>
              <a:t>High Participation in Ag District Program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3265" y="1026367"/>
            <a:ext cx="185679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64% of land is in Ag  Districts</a:t>
            </a:r>
            <a:endParaRPr lang="en-US" sz="3200" dirty="0"/>
          </a:p>
          <a:p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Another 5% is parks or State Refuge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0754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928270401"/>
              </p:ext>
            </p:extLst>
          </p:nvPr>
        </p:nvGraphicFramePr>
        <p:xfrm>
          <a:off x="4410380" y="1139566"/>
          <a:ext cx="7781620" cy="5718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743" y="66546"/>
            <a:ext cx="10515600" cy="1325563"/>
          </a:xfrm>
        </p:spPr>
        <p:txBody>
          <a:bodyPr/>
          <a:lstStyle/>
          <a:p>
            <a:r>
              <a:rPr lang="en-US" dirty="0"/>
              <a:t>Low Development Pressures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459" y="1825625"/>
            <a:ext cx="10818341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smtClean="0"/>
              <a:t>Most land in rural use</a:t>
            </a:r>
          </a:p>
          <a:p>
            <a:r>
              <a:rPr lang="en-US" sz="3200" dirty="0" smtClean="0"/>
              <a:t>Crops</a:t>
            </a:r>
            <a:r>
              <a:rPr lang="en-US" sz="3200" dirty="0"/>
              <a:t>: 57%</a:t>
            </a:r>
          </a:p>
          <a:p>
            <a:r>
              <a:rPr lang="en-US" sz="3200" dirty="0"/>
              <a:t>Wetlands: 18%</a:t>
            </a:r>
          </a:p>
          <a:p>
            <a:r>
              <a:rPr lang="en-US" sz="3200" dirty="0"/>
              <a:t>Wooded: 16%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20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69183"/>
            <a:ext cx="6750246" cy="1676603"/>
          </a:xfrm>
        </p:spPr>
        <p:txBody>
          <a:bodyPr>
            <a:normAutofit/>
          </a:bodyPr>
          <a:lstStyle/>
          <a:p>
            <a:r>
              <a:rPr lang="en-US" dirty="0"/>
              <a:t>Land in Farms is Increasing</a:t>
            </a:r>
          </a:p>
        </p:txBody>
      </p:sp>
      <p:sp>
        <p:nvSpPr>
          <p:cNvPr id="21" name="Content Placeholder 7"/>
          <p:cNvSpPr>
            <a:spLocks noGrp="1"/>
          </p:cNvSpPr>
          <p:nvPr>
            <p:ph idx="1"/>
          </p:nvPr>
        </p:nvSpPr>
        <p:spPr>
          <a:xfrm>
            <a:off x="359176" y="1214257"/>
            <a:ext cx="3667037" cy="1612919"/>
          </a:xfrm>
          <a:ln w="12700">
            <a:noFill/>
          </a:ln>
        </p:spPr>
        <p:txBody>
          <a:bodyPr>
            <a:normAutofit/>
          </a:bodyPr>
          <a:lstStyle/>
          <a:p>
            <a:r>
              <a:rPr lang="en-US" dirty="0"/>
              <a:t>9,947 acres added to farm use between 2002 and 2017</a:t>
            </a:r>
          </a:p>
        </p:txBody>
      </p:sp>
      <p:pic>
        <p:nvPicPr>
          <p:cNvPr id="5" name="Picture 4" descr="C:\Users\Wendy\AppData\Local\Microsoft\Windows\Temporary Internet Files\Content.Word\IMG_6436.jpg"/>
          <p:cNvPicPr/>
          <p:nvPr/>
        </p:nvPicPr>
        <p:blipFill>
          <a:blip r:embed="rId2"/>
          <a:srcRect t="15646" b="21089"/>
          <a:stretch>
            <a:fillRect/>
          </a:stretch>
        </p:blipFill>
        <p:spPr bwMode="auto">
          <a:xfrm>
            <a:off x="0" y="6176963"/>
            <a:ext cx="12192000" cy="67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388" y="1214257"/>
            <a:ext cx="7806612" cy="4692273"/>
          </a:xfrm>
          <a:prstGeom prst="rect">
            <a:avLst/>
          </a:prstGeom>
          <a:ln w="15875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5061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1185</TotalTime>
  <Words>936</Words>
  <Application>Microsoft Office PowerPoint</Application>
  <PresentationFormat>Custom</PresentationFormat>
  <Paragraphs>209</Paragraphs>
  <Slides>38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    </vt:lpstr>
      <vt:lpstr>Agriculture &amp; Farmland Protection Plans</vt:lpstr>
      <vt:lpstr>Project Overview</vt:lpstr>
      <vt:lpstr>Assessment of Agriculture in Genesee County</vt:lpstr>
      <vt:lpstr>Excellent Conditions for Farming</vt:lpstr>
      <vt:lpstr>Excellent Soils</vt:lpstr>
      <vt:lpstr>High Participation in Ag District Program </vt:lpstr>
      <vt:lpstr>Low Development Pressures</vt:lpstr>
      <vt:lpstr>Land in Farms is Increasing</vt:lpstr>
      <vt:lpstr>Farm Sales Growing</vt:lpstr>
      <vt:lpstr>Average Net Farm Income Growing</vt:lpstr>
      <vt:lpstr>Individual Farm Income Varies</vt:lpstr>
      <vt:lpstr>Experienced Farmers</vt:lpstr>
      <vt:lpstr>Strong Farm Ownership  </vt:lpstr>
      <vt:lpstr>Supportive Communities</vt:lpstr>
      <vt:lpstr>Assessment of the County’s Agricultural Economy </vt:lpstr>
      <vt:lpstr>Genesee County: a Top Ag producer in NYS</vt:lpstr>
      <vt:lpstr>Among State Leaders in Agricultural Sales</vt:lpstr>
      <vt:lpstr>Benefit: Diversity of agricultural products</vt:lpstr>
      <vt:lpstr>Dairy </vt:lpstr>
      <vt:lpstr>Benefit: Strong Agricultural Markets </vt:lpstr>
      <vt:lpstr>Benefit:  Nearby Processors  </vt:lpstr>
      <vt:lpstr>Opportunities</vt:lpstr>
      <vt:lpstr>Concerns </vt:lpstr>
      <vt:lpstr>Recommendations</vt:lpstr>
      <vt:lpstr>Public Outreach </vt:lpstr>
      <vt:lpstr>Goals </vt:lpstr>
      <vt:lpstr>Recommendations: Land</vt:lpstr>
      <vt:lpstr>Recommendations: Economic </vt:lpstr>
      <vt:lpstr>Recommendations: Infrastructure </vt:lpstr>
      <vt:lpstr>Recommendations: Educate &amp; Engage </vt:lpstr>
      <vt:lpstr>Implementation Projects</vt:lpstr>
      <vt:lpstr>Downtown Batavia Healthy Living Hub</vt:lpstr>
      <vt:lpstr>Redevelopment of LeRoy Food &amp; Tech Park </vt:lpstr>
      <vt:lpstr>Community Digester</vt:lpstr>
      <vt:lpstr>21st Century Infrastructure </vt:lpstr>
      <vt:lpstr>Next Steps</vt:lpstr>
      <vt:lpstr>Questions &amp; Comments</vt:lpstr>
    </vt:vector>
  </TitlesOfParts>
  <Company>Wendel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</dc:title>
  <dc:creator>Ellen Parker</dc:creator>
  <cp:lastModifiedBy>Derik Kane</cp:lastModifiedBy>
  <cp:revision>65</cp:revision>
  <dcterms:created xsi:type="dcterms:W3CDTF">2017-03-24T14:20:28Z</dcterms:created>
  <dcterms:modified xsi:type="dcterms:W3CDTF">2017-04-04T13:08:53Z</dcterms:modified>
</cp:coreProperties>
</file>